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Archivo Black" charset="1" panose="020B0A03020202020B04"/>
      <p:regular r:id="rId32"/>
    </p:embeddedFont>
    <p:embeddedFont>
      <p:font typeface="Montserrat Classic Bold" charset="1" panose="00000800000000000000"/>
      <p:regular r:id="rId33"/>
    </p:embeddedFont>
    <p:embeddedFont>
      <p:font typeface="Montserrat Light Bold" charset="1" panose="00000800000000000000"/>
      <p:regular r:id="rId34"/>
    </p:embeddedFont>
    <p:embeddedFont>
      <p:font typeface="Montserrat Light" charset="1" panose="00000400000000000000"/>
      <p:regular r:id="rId35"/>
    </p:embeddedFont>
    <p:embeddedFont>
      <p:font typeface="Montserrat" charset="1" panose="00000500000000000000"/>
      <p:regular r:id="rId36"/>
    </p:embeddedFont>
    <p:embeddedFont>
      <p:font typeface="Open Sans" charset="1" panose="020B0606030504020204"/>
      <p:regular r:id="rId37"/>
    </p:embeddedFont>
    <p:embeddedFont>
      <p:font typeface="Open Sans Bold" charset="1" panose="020B0806030504020204"/>
      <p:regular r:id="rId38"/>
    </p:embeddedFont>
    <p:embeddedFont>
      <p:font typeface="Montserrat Classic" charset="1" panose="00000500000000000000"/>
      <p:regular r:id="rId39"/>
    </p:embeddedFont>
    <p:embeddedFont>
      <p:font typeface="Arial" charset="1" panose="020B0502020202020204"/>
      <p:regular r:id="rId40"/>
    </p:embeddedFont>
    <p:embeddedFont>
      <p:font typeface="Montserrat Light Italics" charset="1" panose="000004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2" Target="../media/image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VAGIaWOm_Gk.mp4" Type="http://schemas.openxmlformats.org/officeDocument/2006/relationships/video"/><Relationship Id="rId4" Target="../media/VAGIaWOm_Gk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jpe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4.jpe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4.jpe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11" r="0" b="-92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98637" y="2018849"/>
            <a:ext cx="12290727" cy="5743733"/>
            <a:chOff x="0" y="0"/>
            <a:chExt cx="3237064" cy="15127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37064" cy="1512753"/>
            </a:xfrm>
            <a:custGeom>
              <a:avLst/>
              <a:gdLst/>
              <a:ahLst/>
              <a:cxnLst/>
              <a:rect r="r" b="b" t="t" l="l"/>
              <a:pathLst>
                <a:path h="1512753" w="3237064">
                  <a:moveTo>
                    <a:pt x="0" y="0"/>
                  </a:moveTo>
                  <a:lnTo>
                    <a:pt x="3237064" y="0"/>
                  </a:lnTo>
                  <a:lnTo>
                    <a:pt x="3237064" y="1512753"/>
                  </a:lnTo>
                  <a:lnTo>
                    <a:pt x="0" y="1512753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237064" cy="1531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7363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5823" y="2166880"/>
            <a:ext cx="11996353" cy="4470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0"/>
              </a:lnSpc>
            </a:pPr>
            <a:r>
              <a:rPr lang="en-US" sz="8601" spc="120">
                <a:solidFill>
                  <a:srgbClr val="040506"/>
                </a:solidFill>
                <a:latin typeface="Archivo Black"/>
              </a:rPr>
              <a:t>RASTREABILIDADE DE BOMBAS DE CALOR COM ROBÔ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766046" y="1003915"/>
            <a:ext cx="2755907" cy="1014934"/>
          </a:xfrm>
          <a:custGeom>
            <a:avLst/>
            <a:gdLst/>
            <a:ahLst/>
            <a:cxnLst/>
            <a:rect r="r" b="b" t="t" l="l"/>
            <a:pathLst>
              <a:path h="1014934" w="2755907">
                <a:moveTo>
                  <a:pt x="0" y="0"/>
                </a:moveTo>
                <a:lnTo>
                  <a:pt x="2755908" y="0"/>
                </a:lnTo>
                <a:lnTo>
                  <a:pt x="2755908" y="1014934"/>
                </a:lnTo>
                <a:lnTo>
                  <a:pt x="0" y="1014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95259" y="7033668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TURMA P4 - TRABALHO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04" y="2739347"/>
            <a:ext cx="8791301" cy="7547653"/>
          </a:xfrm>
          <a:custGeom>
            <a:avLst/>
            <a:gdLst/>
            <a:ahLst/>
            <a:cxnLst/>
            <a:rect r="r" b="b" t="t" l="l"/>
            <a:pathLst>
              <a:path h="7547653" w="8791301">
                <a:moveTo>
                  <a:pt x="0" y="0"/>
                </a:moveTo>
                <a:lnTo>
                  <a:pt x="8791301" y="0"/>
                </a:lnTo>
                <a:lnTo>
                  <a:pt x="8791301" y="7547653"/>
                </a:lnTo>
                <a:lnTo>
                  <a:pt x="0" y="7547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33370" y="2739347"/>
            <a:ext cx="9205325" cy="7547653"/>
          </a:xfrm>
          <a:custGeom>
            <a:avLst/>
            <a:gdLst/>
            <a:ahLst/>
            <a:cxnLst/>
            <a:rect r="r" b="b" t="t" l="l"/>
            <a:pathLst>
              <a:path h="7547653" w="9205325">
                <a:moveTo>
                  <a:pt x="0" y="0"/>
                </a:moveTo>
                <a:lnTo>
                  <a:pt x="9205326" y="0"/>
                </a:lnTo>
                <a:lnTo>
                  <a:pt x="9205326" y="7547653"/>
                </a:lnTo>
                <a:lnTo>
                  <a:pt x="0" y="7547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5" t="0" r="-118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434628" y="266863"/>
            <a:ext cx="19354610" cy="2258023"/>
            <a:chOff x="0" y="0"/>
            <a:chExt cx="1876002" cy="218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2677" y="899054"/>
            <a:ext cx="1077818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FFFFFF"/>
                </a:solidFill>
                <a:latin typeface="Archivo Black"/>
              </a:rPr>
              <a:t>DETEÇÃO DE FUGAS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29" r="0" b="-23429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88366" y="0"/>
            <a:ext cx="13799634" cy="10287000"/>
          </a:xfrm>
          <a:custGeom>
            <a:avLst/>
            <a:gdLst/>
            <a:ahLst/>
            <a:cxnLst/>
            <a:rect r="r" b="b" t="t" l="l"/>
            <a:pathLst>
              <a:path h="10287000" w="13799634">
                <a:moveTo>
                  <a:pt x="0" y="0"/>
                </a:moveTo>
                <a:lnTo>
                  <a:pt x="13799634" y="0"/>
                </a:lnTo>
                <a:lnTo>
                  <a:pt x="137996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265362"/>
            <a:ext cx="4488366" cy="1995105"/>
            <a:chOff x="0" y="0"/>
            <a:chExt cx="1182121" cy="5254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2121" cy="525460"/>
            </a:xfrm>
            <a:custGeom>
              <a:avLst/>
              <a:gdLst/>
              <a:ahLst/>
              <a:cxnLst/>
              <a:rect r="r" b="b" t="t" l="l"/>
              <a:pathLst>
                <a:path h="525460" w="1182121">
                  <a:moveTo>
                    <a:pt x="87969" y="0"/>
                  </a:moveTo>
                  <a:lnTo>
                    <a:pt x="1094152" y="0"/>
                  </a:lnTo>
                  <a:cubicBezTo>
                    <a:pt x="1117483" y="0"/>
                    <a:pt x="1139858" y="9268"/>
                    <a:pt x="1156355" y="25766"/>
                  </a:cubicBezTo>
                  <a:cubicBezTo>
                    <a:pt x="1172853" y="42263"/>
                    <a:pt x="1182121" y="64638"/>
                    <a:pt x="1182121" y="87969"/>
                  </a:cubicBezTo>
                  <a:lnTo>
                    <a:pt x="1182121" y="437491"/>
                  </a:lnTo>
                  <a:cubicBezTo>
                    <a:pt x="1182121" y="460822"/>
                    <a:pt x="1172853" y="483197"/>
                    <a:pt x="1156355" y="499694"/>
                  </a:cubicBezTo>
                  <a:cubicBezTo>
                    <a:pt x="1139858" y="516192"/>
                    <a:pt x="1117483" y="525460"/>
                    <a:pt x="1094152" y="525460"/>
                  </a:cubicBezTo>
                  <a:lnTo>
                    <a:pt x="87969" y="525460"/>
                  </a:lnTo>
                  <a:cubicBezTo>
                    <a:pt x="64638" y="525460"/>
                    <a:pt x="42263" y="516192"/>
                    <a:pt x="25766" y="499694"/>
                  </a:cubicBezTo>
                  <a:cubicBezTo>
                    <a:pt x="9268" y="483197"/>
                    <a:pt x="0" y="460822"/>
                    <a:pt x="0" y="437491"/>
                  </a:cubicBezTo>
                  <a:lnTo>
                    <a:pt x="0" y="87969"/>
                  </a:lnTo>
                  <a:cubicBezTo>
                    <a:pt x="0" y="64638"/>
                    <a:pt x="9268" y="42263"/>
                    <a:pt x="25766" y="25766"/>
                  </a:cubicBezTo>
                  <a:cubicBezTo>
                    <a:pt x="42263" y="9268"/>
                    <a:pt x="64638" y="0"/>
                    <a:pt x="87969" y="0"/>
                  </a:cubicBezTo>
                  <a:close/>
                </a:path>
              </a:pathLst>
            </a:custGeom>
            <a:solidFill>
              <a:srgbClr val="000000">
                <a:alpha val="6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82121" cy="54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287204" y="4389790"/>
            <a:ext cx="4775570" cy="165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BFB"/>
                </a:solidFill>
                <a:latin typeface="Open Sans Bold"/>
              </a:rPr>
              <a:t>Variações de luminosidade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9737" y="3719622"/>
            <a:ext cx="2578727" cy="1432874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320174" y="5123035"/>
            <a:ext cx="2582745" cy="1431089"/>
            <a:chOff x="0" y="0"/>
            <a:chExt cx="4165920" cy="2308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15945" y="4599813"/>
            <a:ext cx="977057" cy="1121882"/>
          </a:xfrm>
          <a:custGeom>
            <a:avLst/>
            <a:gdLst/>
            <a:ahLst/>
            <a:cxnLst/>
            <a:rect r="r" b="b" t="t" l="l"/>
            <a:pathLst>
              <a:path h="1121882" w="977057">
                <a:moveTo>
                  <a:pt x="0" y="0"/>
                </a:moveTo>
                <a:lnTo>
                  <a:pt x="977057" y="0"/>
                </a:lnTo>
                <a:lnTo>
                  <a:pt x="977057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14123" y="4738731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5" y="0"/>
                </a:lnTo>
                <a:lnTo>
                  <a:pt x="928805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74539" y="4693368"/>
            <a:ext cx="1114987" cy="952807"/>
          </a:xfrm>
          <a:custGeom>
            <a:avLst/>
            <a:gdLst/>
            <a:ahLst/>
            <a:cxnLst/>
            <a:rect r="r" b="b" t="t" l="l"/>
            <a:pathLst>
              <a:path h="952807" w="1114987">
                <a:moveTo>
                  <a:pt x="0" y="0"/>
                </a:moveTo>
                <a:lnTo>
                  <a:pt x="1114987" y="0"/>
                </a:lnTo>
                <a:lnTo>
                  <a:pt x="1114987" y="952807"/>
                </a:lnTo>
                <a:lnTo>
                  <a:pt x="0" y="952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64943" y="4738731"/>
            <a:ext cx="831541" cy="952807"/>
          </a:xfrm>
          <a:custGeom>
            <a:avLst/>
            <a:gdLst/>
            <a:ahLst/>
            <a:cxnLst/>
            <a:rect r="r" b="b" t="t" l="l"/>
            <a:pathLst>
              <a:path h="952807" w="831541">
                <a:moveTo>
                  <a:pt x="0" y="0"/>
                </a:moveTo>
                <a:lnTo>
                  <a:pt x="831541" y="0"/>
                </a:lnTo>
                <a:lnTo>
                  <a:pt x="831541" y="952807"/>
                </a:lnTo>
                <a:lnTo>
                  <a:pt x="0" y="952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9677305" y="651665"/>
            <a:ext cx="19354610" cy="2258023"/>
            <a:chOff x="0" y="0"/>
            <a:chExt cx="1876002" cy="218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31262" y="4029263"/>
            <a:ext cx="2144993" cy="2174901"/>
            <a:chOff x="0" y="0"/>
            <a:chExt cx="812800" cy="8241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24133"/>
            </a:xfrm>
            <a:custGeom>
              <a:avLst/>
              <a:gdLst/>
              <a:ahLst/>
              <a:cxnLst/>
              <a:rect r="r" b="b" t="t" l="l"/>
              <a:pathLst>
                <a:path h="824133" w="812800">
                  <a:moveTo>
                    <a:pt x="406400" y="0"/>
                  </a:moveTo>
                  <a:cubicBezTo>
                    <a:pt x="181951" y="0"/>
                    <a:pt x="0" y="184488"/>
                    <a:pt x="0" y="412066"/>
                  </a:cubicBezTo>
                  <a:cubicBezTo>
                    <a:pt x="0" y="639644"/>
                    <a:pt x="181951" y="824133"/>
                    <a:pt x="406400" y="824133"/>
                  </a:cubicBezTo>
                  <a:cubicBezTo>
                    <a:pt x="630849" y="824133"/>
                    <a:pt x="812800" y="639644"/>
                    <a:pt x="812800" y="412066"/>
                  </a:cubicBezTo>
                  <a:cubicBezTo>
                    <a:pt x="812800" y="18448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1658" t="0" r="-1658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3505314" y="4015004"/>
            <a:ext cx="2203417" cy="22034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6236293" y="4055750"/>
            <a:ext cx="2210009" cy="221000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7125" r="0" b="-7125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401205" y="-123335"/>
            <a:ext cx="7886795" cy="10410335"/>
            <a:chOff x="0" y="0"/>
            <a:chExt cx="1221871" cy="16128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1871" cy="1612833"/>
            </a:xfrm>
            <a:custGeom>
              <a:avLst/>
              <a:gdLst/>
              <a:ahLst/>
              <a:cxnLst/>
              <a:rect r="r" b="b" t="t" l="l"/>
              <a:pathLst>
                <a:path h="1612833" w="1221871">
                  <a:moveTo>
                    <a:pt x="0" y="0"/>
                  </a:moveTo>
                  <a:lnTo>
                    <a:pt x="1221871" y="0"/>
                  </a:lnTo>
                  <a:lnTo>
                    <a:pt x="1221871" y="1612833"/>
                  </a:lnTo>
                  <a:lnTo>
                    <a:pt x="0" y="1612833"/>
                  </a:lnTo>
                  <a:close/>
                </a:path>
              </a:pathLst>
            </a:custGeom>
            <a:blipFill>
              <a:blip r:embed="rId14"/>
              <a:stretch>
                <a:fillRect l="-92258" t="0" r="-5736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9677305" y="-214456"/>
            <a:ext cx="723900" cy="10674983"/>
            <a:chOff x="0" y="0"/>
            <a:chExt cx="190657" cy="28115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0657" cy="2811518"/>
            </a:xfrm>
            <a:custGeom>
              <a:avLst/>
              <a:gdLst/>
              <a:ahLst/>
              <a:cxnLst/>
              <a:rect r="r" b="b" t="t" l="l"/>
              <a:pathLst>
                <a:path h="2811518" w="190657">
                  <a:moveTo>
                    <a:pt x="0" y="0"/>
                  </a:moveTo>
                  <a:lnTo>
                    <a:pt x="190657" y="0"/>
                  </a:lnTo>
                  <a:lnTo>
                    <a:pt x="190657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190657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31262" y="6516024"/>
            <a:ext cx="1986653" cy="8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Sensor indutivo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18220" y="3293334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ESP 32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331619" y="6516024"/>
            <a:ext cx="1986653" cy="8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Braço mecânico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9637" y="1283855"/>
            <a:ext cx="1077818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FFFFFF"/>
                </a:solidFill>
                <a:latin typeface="Archivo Black"/>
              </a:rPr>
              <a:t>REMOÇÃO DA PEÇA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9737" y="8018637"/>
            <a:ext cx="7586566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</a:rPr>
              <a:t>O sensor indutivo deteta a peça com fuga, envia a resposta ao esp32 e este ativa o braço mecânico para retirar a peça da linha de montagem.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77305" y="651665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0401205" y="0"/>
            <a:ext cx="1710961" cy="10674983"/>
            <a:chOff x="0" y="0"/>
            <a:chExt cx="450623" cy="28115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12166" y="-123335"/>
            <a:ext cx="6175834" cy="10410335"/>
            <a:chOff x="0" y="0"/>
            <a:chExt cx="956798" cy="16128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6798" cy="1612833"/>
            </a:xfrm>
            <a:custGeom>
              <a:avLst/>
              <a:gdLst/>
              <a:ahLst/>
              <a:cxnLst/>
              <a:rect r="r" b="b" t="t" l="l"/>
              <a:pathLst>
                <a:path h="1612833" w="956798">
                  <a:moveTo>
                    <a:pt x="0" y="0"/>
                  </a:moveTo>
                  <a:lnTo>
                    <a:pt x="956798" y="0"/>
                  </a:lnTo>
                  <a:lnTo>
                    <a:pt x="956798" y="1612833"/>
                  </a:lnTo>
                  <a:lnTo>
                    <a:pt x="0" y="1612833"/>
                  </a:lnTo>
                  <a:close/>
                </a:path>
              </a:pathLst>
            </a:custGeom>
            <a:blipFill>
              <a:blip r:embed="rId3"/>
              <a:stretch>
                <a:fillRect l="-91724" t="0" r="-61817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605040" y="3426997"/>
            <a:ext cx="6095960" cy="4131481"/>
          </a:xfrm>
          <a:custGeom>
            <a:avLst/>
            <a:gdLst/>
            <a:ahLst/>
            <a:cxnLst/>
            <a:rect r="r" b="b" t="t" l="l"/>
            <a:pathLst>
              <a:path h="4131481" w="6095960">
                <a:moveTo>
                  <a:pt x="0" y="0"/>
                </a:moveTo>
                <a:lnTo>
                  <a:pt x="6095960" y="0"/>
                </a:lnTo>
                <a:lnTo>
                  <a:pt x="6095960" y="4131481"/>
                </a:lnTo>
                <a:lnTo>
                  <a:pt x="0" y="413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21893"/>
            <a:ext cx="8243025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FFFFFF"/>
                </a:solidFill>
                <a:latin typeface="Archivo Black"/>
              </a:rPr>
              <a:t>LIGAÇÕES DO SENSOR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9737" y="8018637"/>
            <a:ext cx="7586566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</a:rPr>
              <a:t>Para utilizar o sensor indutivo foi necessário fazer ligações com um optoacoplador e com uma fonte de alimentação.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22797" y="3267966"/>
            <a:ext cx="10145326" cy="6408412"/>
            <a:chOff x="0" y="0"/>
            <a:chExt cx="2672020" cy="16878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2020" cy="1687812"/>
            </a:xfrm>
            <a:custGeom>
              <a:avLst/>
              <a:gdLst/>
              <a:ahLst/>
              <a:cxnLst/>
              <a:rect r="r" b="b" t="t" l="l"/>
              <a:pathLst>
                <a:path h="1687812" w="2672020">
                  <a:moveTo>
                    <a:pt x="38918" y="0"/>
                  </a:moveTo>
                  <a:lnTo>
                    <a:pt x="2633102" y="0"/>
                  </a:lnTo>
                  <a:cubicBezTo>
                    <a:pt x="2654596" y="0"/>
                    <a:pt x="2672020" y="17424"/>
                    <a:pt x="2672020" y="38918"/>
                  </a:cubicBezTo>
                  <a:lnTo>
                    <a:pt x="2672020" y="1648894"/>
                  </a:lnTo>
                  <a:cubicBezTo>
                    <a:pt x="2672020" y="1659216"/>
                    <a:pt x="2667920" y="1669115"/>
                    <a:pt x="2660621" y="1676413"/>
                  </a:cubicBezTo>
                  <a:cubicBezTo>
                    <a:pt x="2653323" y="1683712"/>
                    <a:pt x="2643424" y="1687812"/>
                    <a:pt x="2633102" y="1687812"/>
                  </a:cubicBezTo>
                  <a:lnTo>
                    <a:pt x="38918" y="1687812"/>
                  </a:lnTo>
                  <a:cubicBezTo>
                    <a:pt x="17424" y="1687812"/>
                    <a:pt x="0" y="1670388"/>
                    <a:pt x="0" y="1648894"/>
                  </a:cubicBezTo>
                  <a:lnTo>
                    <a:pt x="0" y="38918"/>
                  </a:lnTo>
                  <a:cubicBezTo>
                    <a:pt x="0" y="17424"/>
                    <a:pt x="17424" y="0"/>
                    <a:pt x="38918" y="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672020" cy="1706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60544" y="6214678"/>
            <a:ext cx="1390941" cy="2452276"/>
            <a:chOff x="0" y="0"/>
            <a:chExt cx="1854589" cy="32697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5881" y="0"/>
              <a:ext cx="1402826" cy="2413699"/>
            </a:xfrm>
            <a:custGeom>
              <a:avLst/>
              <a:gdLst/>
              <a:ahLst/>
              <a:cxnLst/>
              <a:rect r="r" b="b" t="t" l="l"/>
              <a:pathLst>
                <a:path h="2413699" w="1402826">
                  <a:moveTo>
                    <a:pt x="0" y="0"/>
                  </a:moveTo>
                  <a:lnTo>
                    <a:pt x="1402826" y="0"/>
                  </a:lnTo>
                  <a:lnTo>
                    <a:pt x="1402826" y="2413699"/>
                  </a:lnTo>
                  <a:lnTo>
                    <a:pt x="0" y="2413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705" t="0" r="-54979" b="-1548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538224"/>
              <a:ext cx="1854589" cy="731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1"/>
                </a:lnSpc>
              </a:pPr>
              <a:r>
                <a:rPr lang="en-US" sz="1615">
                  <a:solidFill>
                    <a:srgbClr val="000000"/>
                  </a:solidFill>
                  <a:latin typeface="Open Sans"/>
                </a:rPr>
                <a:t>IP: 192.168.1.8</a:t>
              </a:r>
            </a:p>
            <a:p>
              <a:pPr algn="ctr">
                <a:lnSpc>
                  <a:spcPts val="2261"/>
                </a:lnSpc>
              </a:pPr>
              <a:r>
                <a:rPr lang="en-US" sz="1615">
                  <a:solidFill>
                    <a:srgbClr val="000000"/>
                  </a:solidFill>
                  <a:latin typeface="Open Sans"/>
                </a:rPr>
                <a:t>Porta: 30002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84762" y="6238351"/>
            <a:ext cx="1712882" cy="2351406"/>
            <a:chOff x="0" y="0"/>
            <a:chExt cx="2283843" cy="31352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83843" cy="2229110"/>
            </a:xfrm>
            <a:custGeom>
              <a:avLst/>
              <a:gdLst/>
              <a:ahLst/>
              <a:cxnLst/>
              <a:rect r="r" b="b" t="t" l="l"/>
              <a:pathLst>
                <a:path h="2229110" w="2283843">
                  <a:moveTo>
                    <a:pt x="0" y="0"/>
                  </a:moveTo>
                  <a:lnTo>
                    <a:pt x="2283843" y="0"/>
                  </a:lnTo>
                  <a:lnTo>
                    <a:pt x="2283843" y="2229110"/>
                  </a:lnTo>
                  <a:lnTo>
                    <a:pt x="0" y="2229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808" t="0" r="-48398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214627" y="2403730"/>
              <a:ext cx="1854589" cy="731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1"/>
                </a:lnSpc>
              </a:pPr>
              <a:r>
                <a:rPr lang="en-US" sz="1615">
                  <a:solidFill>
                    <a:srgbClr val="000000"/>
                  </a:solidFill>
                  <a:latin typeface="Open Sans"/>
                </a:rPr>
                <a:t>IP: 192.168.1.3</a:t>
              </a:r>
            </a:p>
            <a:p>
              <a:pPr algn="ctr">
                <a:lnSpc>
                  <a:spcPts val="2261"/>
                </a:lnSpc>
              </a:pPr>
              <a:r>
                <a:rPr lang="en-US" sz="1615">
                  <a:solidFill>
                    <a:srgbClr val="000000"/>
                  </a:solidFill>
                  <a:latin typeface="Open Sans"/>
                </a:rPr>
                <a:t>Porta: 1883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9156014" y="5824584"/>
            <a:ext cx="695471" cy="39009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11524179" y="5824584"/>
            <a:ext cx="617024" cy="41376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12997644" y="3978002"/>
            <a:ext cx="2536960" cy="1664880"/>
            <a:chOff x="0" y="0"/>
            <a:chExt cx="812800" cy="533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38100" y="69850"/>
              <a:ext cx="7366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99573" y="6214678"/>
            <a:ext cx="1712882" cy="3019949"/>
            <a:chOff x="0" y="0"/>
            <a:chExt cx="725981" cy="12799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5981" cy="1279963"/>
            </a:xfrm>
            <a:custGeom>
              <a:avLst/>
              <a:gdLst/>
              <a:ahLst/>
              <a:cxnLst/>
              <a:rect r="r" b="b" t="t" l="l"/>
              <a:pathLst>
                <a:path h="1279963" w="725981">
                  <a:moveTo>
                    <a:pt x="90396" y="0"/>
                  </a:moveTo>
                  <a:lnTo>
                    <a:pt x="635585" y="0"/>
                  </a:lnTo>
                  <a:cubicBezTo>
                    <a:pt x="659559" y="0"/>
                    <a:pt x="682552" y="9524"/>
                    <a:pt x="699504" y="26476"/>
                  </a:cubicBezTo>
                  <a:cubicBezTo>
                    <a:pt x="716457" y="43429"/>
                    <a:pt x="725981" y="66422"/>
                    <a:pt x="725981" y="90396"/>
                  </a:cubicBezTo>
                  <a:lnTo>
                    <a:pt x="725981" y="1189566"/>
                  </a:lnTo>
                  <a:cubicBezTo>
                    <a:pt x="725981" y="1239491"/>
                    <a:pt x="685509" y="1279963"/>
                    <a:pt x="635585" y="1279963"/>
                  </a:cubicBezTo>
                  <a:lnTo>
                    <a:pt x="90396" y="1279963"/>
                  </a:lnTo>
                  <a:cubicBezTo>
                    <a:pt x="40472" y="1279963"/>
                    <a:pt x="0" y="1239491"/>
                    <a:pt x="0" y="1189566"/>
                  </a:cubicBezTo>
                  <a:lnTo>
                    <a:pt x="0" y="90396"/>
                  </a:lnTo>
                  <a:cubicBezTo>
                    <a:pt x="0" y="40472"/>
                    <a:pt x="40472" y="0"/>
                    <a:pt x="903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725981" cy="1299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51485" y="4151890"/>
            <a:ext cx="2643975" cy="1672694"/>
            <a:chOff x="0" y="0"/>
            <a:chExt cx="3525300" cy="22302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30259" cy="2230259"/>
            </a:xfrm>
            <a:custGeom>
              <a:avLst/>
              <a:gdLst/>
              <a:ahLst/>
              <a:cxnLst/>
              <a:rect r="r" b="b" t="t" l="l"/>
              <a:pathLst>
                <a:path h="2230259" w="2230259">
                  <a:moveTo>
                    <a:pt x="0" y="0"/>
                  </a:moveTo>
                  <a:lnTo>
                    <a:pt x="2230259" y="0"/>
                  </a:lnTo>
                  <a:lnTo>
                    <a:pt x="2230259" y="2230259"/>
                  </a:lnTo>
                  <a:lnTo>
                    <a:pt x="0" y="2230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AutoShape 22" id="22"/>
            <p:cNvSpPr/>
            <p:nvPr/>
          </p:nvSpPr>
          <p:spPr>
            <a:xfrm>
              <a:off x="2230259" y="1115129"/>
              <a:ext cx="700488" cy="0"/>
            </a:xfrm>
            <a:prstGeom prst="line">
              <a:avLst/>
            </a:prstGeom>
            <a:ln cap="flat" w="3156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V="true">
              <a:off x="2930746" y="728912"/>
              <a:ext cx="0" cy="386217"/>
            </a:xfrm>
            <a:prstGeom prst="line">
              <a:avLst/>
            </a:prstGeom>
            <a:ln cap="flat" w="3156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336193" y="209196"/>
              <a:ext cx="1189107" cy="668872"/>
            </a:xfrm>
            <a:custGeom>
              <a:avLst/>
              <a:gdLst/>
              <a:ahLst/>
              <a:cxnLst/>
              <a:rect r="r" b="b" t="t" l="l"/>
              <a:pathLst>
                <a:path h="668872" w="1189107">
                  <a:moveTo>
                    <a:pt x="0" y="0"/>
                  </a:moveTo>
                  <a:lnTo>
                    <a:pt x="1189107" y="0"/>
                  </a:lnTo>
                  <a:lnTo>
                    <a:pt x="1189107" y="668873"/>
                  </a:lnTo>
                  <a:lnTo>
                    <a:pt x="0" y="668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569197" y="6703052"/>
            <a:ext cx="2470296" cy="1202464"/>
            <a:chOff x="0" y="0"/>
            <a:chExt cx="3293728" cy="160328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382360" y="152557"/>
              <a:ext cx="1911368" cy="1450728"/>
            </a:xfrm>
            <a:custGeom>
              <a:avLst/>
              <a:gdLst/>
              <a:ahLst/>
              <a:cxnLst/>
              <a:rect r="r" b="b" t="t" l="l"/>
              <a:pathLst>
                <a:path h="1450728" w="1911368">
                  <a:moveTo>
                    <a:pt x="0" y="0"/>
                  </a:moveTo>
                  <a:lnTo>
                    <a:pt x="1911368" y="0"/>
                  </a:lnTo>
                  <a:lnTo>
                    <a:pt x="1911368" y="1450729"/>
                  </a:lnTo>
                  <a:lnTo>
                    <a:pt x="0" y="1450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AutoShape 27" id="27"/>
            <p:cNvSpPr/>
            <p:nvPr/>
          </p:nvSpPr>
          <p:spPr>
            <a:xfrm flipV="true">
              <a:off x="594553" y="519716"/>
              <a:ext cx="0" cy="358206"/>
            </a:xfrm>
            <a:prstGeom prst="line">
              <a:avLst/>
            </a:prstGeom>
            <a:ln cap="flat" w="3156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89107" cy="668872"/>
            </a:xfrm>
            <a:custGeom>
              <a:avLst/>
              <a:gdLst/>
              <a:ahLst/>
              <a:cxnLst/>
              <a:rect r="r" b="b" t="t" l="l"/>
              <a:pathLst>
                <a:path h="668872" w="1189107">
                  <a:moveTo>
                    <a:pt x="0" y="0"/>
                  </a:moveTo>
                  <a:lnTo>
                    <a:pt x="1189107" y="0"/>
                  </a:lnTo>
                  <a:lnTo>
                    <a:pt x="1189107" y="668872"/>
                  </a:lnTo>
                  <a:lnTo>
                    <a:pt x="0" y="668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AutoShape 29" id="29"/>
            <p:cNvSpPr/>
            <p:nvPr/>
          </p:nvSpPr>
          <p:spPr>
            <a:xfrm flipH="true">
              <a:off x="594553" y="877921"/>
              <a:ext cx="787806" cy="0"/>
            </a:xfrm>
            <a:prstGeom prst="line">
              <a:avLst/>
            </a:prstGeom>
            <a:ln cap="flat" w="3156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-7037217" y="651665"/>
            <a:ext cx="19354610" cy="2258023"/>
            <a:chOff x="0" y="0"/>
            <a:chExt cx="1876002" cy="21886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64028" y="5421843"/>
            <a:ext cx="6253944" cy="2483674"/>
            <a:chOff x="0" y="0"/>
            <a:chExt cx="1647129" cy="65413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647129" cy="654136"/>
            </a:xfrm>
            <a:custGeom>
              <a:avLst/>
              <a:gdLst/>
              <a:ahLst/>
              <a:cxnLst/>
              <a:rect r="r" b="b" t="t" l="l"/>
              <a:pathLst>
                <a:path h="654136" w="1647129">
                  <a:moveTo>
                    <a:pt x="63134" y="0"/>
                  </a:moveTo>
                  <a:lnTo>
                    <a:pt x="1583995" y="0"/>
                  </a:lnTo>
                  <a:cubicBezTo>
                    <a:pt x="1600739" y="0"/>
                    <a:pt x="1616798" y="6652"/>
                    <a:pt x="1628638" y="18492"/>
                  </a:cubicBezTo>
                  <a:cubicBezTo>
                    <a:pt x="1640478" y="30332"/>
                    <a:pt x="1647129" y="46390"/>
                    <a:pt x="1647129" y="63134"/>
                  </a:cubicBezTo>
                  <a:lnTo>
                    <a:pt x="1647129" y="591002"/>
                  </a:lnTo>
                  <a:cubicBezTo>
                    <a:pt x="1647129" y="625870"/>
                    <a:pt x="1618863" y="654136"/>
                    <a:pt x="1583995" y="654136"/>
                  </a:cubicBezTo>
                  <a:lnTo>
                    <a:pt x="63134" y="654136"/>
                  </a:lnTo>
                  <a:cubicBezTo>
                    <a:pt x="28266" y="654136"/>
                    <a:pt x="0" y="625870"/>
                    <a:pt x="0" y="591002"/>
                  </a:cubicBezTo>
                  <a:lnTo>
                    <a:pt x="0" y="63134"/>
                  </a:lnTo>
                  <a:cubicBezTo>
                    <a:pt x="0" y="28266"/>
                    <a:pt x="28266" y="0"/>
                    <a:pt x="63134" y="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647129" cy="673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284762" y="6214678"/>
            <a:ext cx="1712882" cy="3019949"/>
            <a:chOff x="0" y="0"/>
            <a:chExt cx="725981" cy="127996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25981" cy="1279963"/>
            </a:xfrm>
            <a:custGeom>
              <a:avLst/>
              <a:gdLst/>
              <a:ahLst/>
              <a:cxnLst/>
              <a:rect r="r" b="b" t="t" l="l"/>
              <a:pathLst>
                <a:path h="1279963" w="725981">
                  <a:moveTo>
                    <a:pt x="90396" y="0"/>
                  </a:moveTo>
                  <a:lnTo>
                    <a:pt x="635585" y="0"/>
                  </a:lnTo>
                  <a:cubicBezTo>
                    <a:pt x="659559" y="0"/>
                    <a:pt x="682552" y="9524"/>
                    <a:pt x="699504" y="26476"/>
                  </a:cubicBezTo>
                  <a:cubicBezTo>
                    <a:pt x="716457" y="43429"/>
                    <a:pt x="725981" y="66422"/>
                    <a:pt x="725981" y="90396"/>
                  </a:cubicBezTo>
                  <a:lnTo>
                    <a:pt x="725981" y="1189566"/>
                  </a:lnTo>
                  <a:cubicBezTo>
                    <a:pt x="725981" y="1239491"/>
                    <a:pt x="685509" y="1279963"/>
                    <a:pt x="635585" y="1279963"/>
                  </a:cubicBezTo>
                  <a:lnTo>
                    <a:pt x="90396" y="1279963"/>
                  </a:lnTo>
                  <a:cubicBezTo>
                    <a:pt x="40472" y="1279963"/>
                    <a:pt x="0" y="1239491"/>
                    <a:pt x="0" y="1189566"/>
                  </a:cubicBezTo>
                  <a:lnTo>
                    <a:pt x="0" y="90396"/>
                  </a:lnTo>
                  <a:cubicBezTo>
                    <a:pt x="0" y="40472"/>
                    <a:pt x="40472" y="0"/>
                    <a:pt x="903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725981" cy="1299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3234423" y="4376225"/>
            <a:ext cx="2124237" cy="83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Open Sans"/>
              </a:rPr>
              <a:t>IP: 193.137.172.20</a:t>
            </a:r>
          </a:p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Open Sans"/>
              </a:rPr>
              <a:t>Porta - Braço: 90</a:t>
            </a:r>
          </a:p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Open Sans"/>
              </a:rPr>
              <a:t>Porta - Mosquitto: 85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0959" y="821893"/>
            <a:ext cx="11482146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FFFFFF"/>
                </a:solidFill>
                <a:latin typeface="Archivo Black"/>
              </a:rPr>
              <a:t>LIGAÇÃO DOS COMPONENTES AO BROKER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8158" y="5725150"/>
            <a:ext cx="6205683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</a:rPr>
              <a:t>Todos os componentes foram ligados ao mesmo router de modo evitar conflitos no desenvolvimento do código.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3303" y="5127092"/>
            <a:ext cx="2578727" cy="1432874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14184" y="5526155"/>
            <a:ext cx="2087711" cy="20890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13659" y="5153429"/>
            <a:ext cx="2578727" cy="1432874"/>
            <a:chOff x="0" y="0"/>
            <a:chExt cx="4159440" cy="23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814541" y="5552491"/>
            <a:ext cx="2087711" cy="2089050"/>
            <a:chOff x="0" y="0"/>
            <a:chExt cx="3367440" cy="336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14897" y="5548920"/>
            <a:ext cx="2087711" cy="2089050"/>
            <a:chOff x="0" y="0"/>
            <a:chExt cx="3367440" cy="336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567689" y="6146201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63887" y="6146201"/>
            <a:ext cx="1114987" cy="952807"/>
          </a:xfrm>
          <a:custGeom>
            <a:avLst/>
            <a:gdLst/>
            <a:ahLst/>
            <a:cxnLst/>
            <a:rect r="r" b="b" t="t" l="l"/>
            <a:pathLst>
              <a:path h="952807" w="1114987">
                <a:moveTo>
                  <a:pt x="0" y="0"/>
                </a:moveTo>
                <a:lnTo>
                  <a:pt x="1114987" y="0"/>
                </a:lnTo>
                <a:lnTo>
                  <a:pt x="1114987" y="952807"/>
                </a:lnTo>
                <a:lnTo>
                  <a:pt x="0" y="952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1375" y="6084273"/>
            <a:ext cx="2153329" cy="1076665"/>
          </a:xfrm>
          <a:custGeom>
            <a:avLst/>
            <a:gdLst/>
            <a:ahLst/>
            <a:cxnLst/>
            <a:rect r="r" b="b" t="t" l="l"/>
            <a:pathLst>
              <a:path h="1076665" w="2153329">
                <a:moveTo>
                  <a:pt x="0" y="0"/>
                </a:moveTo>
                <a:lnTo>
                  <a:pt x="2153329" y="0"/>
                </a:lnTo>
                <a:lnTo>
                  <a:pt x="2153329" y="1076664"/>
                </a:lnTo>
                <a:lnTo>
                  <a:pt x="0" y="10766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76878" y="5805500"/>
            <a:ext cx="2563750" cy="1508933"/>
          </a:xfrm>
          <a:custGeom>
            <a:avLst/>
            <a:gdLst/>
            <a:ahLst/>
            <a:cxnLst/>
            <a:rect r="r" b="b" t="t" l="l"/>
            <a:pathLst>
              <a:path h="1508933" w="2563750">
                <a:moveTo>
                  <a:pt x="0" y="0"/>
                </a:moveTo>
                <a:lnTo>
                  <a:pt x="2563750" y="0"/>
                </a:lnTo>
                <a:lnTo>
                  <a:pt x="2563750" y="1508933"/>
                </a:lnTo>
                <a:lnTo>
                  <a:pt x="0" y="1508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262813" y="6084273"/>
            <a:ext cx="1191167" cy="1191167"/>
          </a:xfrm>
          <a:custGeom>
            <a:avLst/>
            <a:gdLst/>
            <a:ahLst/>
            <a:cxnLst/>
            <a:rect r="r" b="b" t="t" l="l"/>
            <a:pathLst>
              <a:path h="1191167" w="1191167">
                <a:moveTo>
                  <a:pt x="0" y="0"/>
                </a:moveTo>
                <a:lnTo>
                  <a:pt x="1191167" y="0"/>
                </a:lnTo>
                <a:lnTo>
                  <a:pt x="1191167" y="1191166"/>
                </a:lnTo>
                <a:lnTo>
                  <a:pt x="0" y="11911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84828" y="7923494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Envio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31362" y="4101001"/>
            <a:ext cx="2467998" cy="169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59"/>
              </a:lnSpc>
              <a:buFont typeface="Arial"/>
              <a:buChar char="•"/>
            </a:pPr>
            <a:r>
              <a:rPr lang="en-US" sz="1999" spc="195">
                <a:solidFill>
                  <a:srgbClr val="040506"/>
                </a:solidFill>
                <a:latin typeface="Montserrat Light"/>
              </a:rPr>
              <a:t>Aquisição de dados</a:t>
            </a:r>
          </a:p>
          <a:p>
            <a:pPr algn="l" marL="431797" indent="-215899" lvl="1">
              <a:lnSpc>
                <a:spcPts val="2759"/>
              </a:lnSpc>
              <a:buFont typeface="Arial"/>
              <a:buChar char="•"/>
            </a:pPr>
            <a:r>
              <a:rPr lang="en-US" sz="1999" spc="195">
                <a:solidFill>
                  <a:srgbClr val="040506"/>
                </a:solidFill>
                <a:latin typeface="Montserrat Light"/>
              </a:rPr>
              <a:t>Extração de dados do Payload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69046" y="7923494"/>
            <a:ext cx="2978702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Processamento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08880" y="4101001"/>
            <a:ext cx="2467998" cy="169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59"/>
              </a:lnSpc>
              <a:buFont typeface="Arial"/>
              <a:buChar char="•"/>
            </a:pPr>
            <a:r>
              <a:rPr lang="en-US" sz="1999" spc="195">
                <a:solidFill>
                  <a:srgbClr val="040506"/>
                </a:solidFill>
                <a:latin typeface="Montserrat Light"/>
              </a:rPr>
              <a:t>Separação das variáveis do Payload</a:t>
            </a:r>
          </a:p>
          <a:p>
            <a:pPr algn="l" marL="431797" indent="-215899" lvl="1">
              <a:lnSpc>
                <a:spcPts val="2759"/>
              </a:lnSpc>
              <a:buFont typeface="Arial"/>
              <a:buChar char="•"/>
            </a:pPr>
            <a:r>
              <a:rPr lang="en-US" sz="1999" spc="195">
                <a:solidFill>
                  <a:srgbClr val="040506"/>
                </a:solidFill>
                <a:latin typeface="Montserrat Light"/>
              </a:rPr>
              <a:t>Ordenação de dados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88751" y="7949831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Registo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55366" y="4443901"/>
            <a:ext cx="2467998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59"/>
              </a:lnSpc>
              <a:buFont typeface="Arial"/>
              <a:buChar char="•"/>
            </a:pPr>
            <a:r>
              <a:rPr lang="en-US" sz="1999" spc="195">
                <a:solidFill>
                  <a:srgbClr val="040506"/>
                </a:solidFill>
                <a:latin typeface="Montserrat Light"/>
              </a:rPr>
              <a:t>Registo e visualização dos mesmos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COMUNICAÇÃO DE DADOS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006092" y="-6332"/>
            <a:ext cx="7281908" cy="4096074"/>
            <a:chOff x="0" y="0"/>
            <a:chExt cx="6089457" cy="3425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l="0" t="-9211" r="0" b="-921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756346">
            <a:off x="8735132" y="1844613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02124" y="5015890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16914" y="4958778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09519" y="8131592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301345" y="3322618"/>
            <a:ext cx="5489727" cy="1761958"/>
            <a:chOff x="0" y="0"/>
            <a:chExt cx="1569119" cy="5036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282138" y="2986489"/>
            <a:ext cx="2320061" cy="2310998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1363" r="223" b="-1136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516135" y="3322618"/>
            <a:ext cx="5489727" cy="1761958"/>
            <a:chOff x="0" y="0"/>
            <a:chExt cx="1569119" cy="5036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496928" y="2986489"/>
            <a:ext cx="2320061" cy="2310998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665" r="223" b="-16665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908740" y="6394703"/>
            <a:ext cx="5489727" cy="1761958"/>
            <a:chOff x="0" y="0"/>
            <a:chExt cx="1569119" cy="50361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5889533" y="6058574"/>
            <a:ext cx="2320061" cy="2310998"/>
            <a:chOff x="0" y="0"/>
            <a:chExt cx="6502400" cy="6477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13" t="0" r="-1313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18518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4499282" y="629501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840523" y="592672"/>
            <a:ext cx="9537014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APRESENTAÇÃO DE EQUIPA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61652" y="3805494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Beatriz Magalhães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61652" y="4177548"/>
            <a:ext cx="3894757" cy="26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</a:rPr>
              <a:t>bea.mag@ua.pt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16989" y="3806730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Edward Silva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16989" y="4178783"/>
            <a:ext cx="3894757" cy="26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</a:rPr>
              <a:t>edward.silva@ua.pt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269047" y="6877579"/>
            <a:ext cx="2826376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José Duarte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269047" y="7249632"/>
            <a:ext cx="3894757" cy="26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</a:rPr>
              <a:t>josemduarte@ua.pt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24250" y="-5647978"/>
            <a:ext cx="20183074" cy="20183074"/>
          </a:xfrm>
          <a:custGeom>
            <a:avLst/>
            <a:gdLst/>
            <a:ahLst/>
            <a:cxnLst/>
            <a:rect r="r" b="b" t="t" l="l"/>
            <a:pathLst>
              <a:path h="20183074" w="20183074">
                <a:moveTo>
                  <a:pt x="0" y="0"/>
                </a:moveTo>
                <a:lnTo>
                  <a:pt x="20183074" y="0"/>
                </a:lnTo>
                <a:lnTo>
                  <a:pt x="20183074" y="20183074"/>
                </a:lnTo>
                <a:lnTo>
                  <a:pt x="0" y="20183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3186" y="908081"/>
            <a:ext cx="16401627" cy="8470837"/>
            <a:chOff x="0" y="0"/>
            <a:chExt cx="4319770" cy="2231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19770" cy="2231002"/>
            </a:xfrm>
            <a:custGeom>
              <a:avLst/>
              <a:gdLst/>
              <a:ahLst/>
              <a:cxnLst/>
              <a:rect r="r" b="b" t="t" l="l"/>
              <a:pathLst>
                <a:path h="2231002" w="4319770">
                  <a:moveTo>
                    <a:pt x="11801" y="0"/>
                  </a:moveTo>
                  <a:lnTo>
                    <a:pt x="4307970" y="0"/>
                  </a:lnTo>
                  <a:cubicBezTo>
                    <a:pt x="4314487" y="0"/>
                    <a:pt x="4319770" y="5283"/>
                    <a:pt x="4319770" y="11801"/>
                  </a:cubicBezTo>
                  <a:lnTo>
                    <a:pt x="4319770" y="2219202"/>
                  </a:lnTo>
                  <a:cubicBezTo>
                    <a:pt x="4319770" y="2225719"/>
                    <a:pt x="4314487" y="2231002"/>
                    <a:pt x="4307970" y="2231002"/>
                  </a:cubicBezTo>
                  <a:lnTo>
                    <a:pt x="11801" y="2231002"/>
                  </a:lnTo>
                  <a:cubicBezTo>
                    <a:pt x="5283" y="2231002"/>
                    <a:pt x="0" y="2225719"/>
                    <a:pt x="0" y="2219202"/>
                  </a:cubicBezTo>
                  <a:lnTo>
                    <a:pt x="0" y="11801"/>
                  </a:lnTo>
                  <a:cubicBezTo>
                    <a:pt x="0" y="5283"/>
                    <a:pt x="5283" y="0"/>
                    <a:pt x="11801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319770" cy="2250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44101" y="4715023"/>
            <a:ext cx="15999797" cy="2373303"/>
          </a:xfrm>
          <a:custGeom>
            <a:avLst/>
            <a:gdLst/>
            <a:ahLst/>
            <a:cxnLst/>
            <a:rect r="r" b="b" t="t" l="l"/>
            <a:pathLst>
              <a:path h="2373303" w="15999797">
                <a:moveTo>
                  <a:pt x="0" y="0"/>
                </a:moveTo>
                <a:lnTo>
                  <a:pt x="15999798" y="0"/>
                </a:lnTo>
                <a:lnTo>
                  <a:pt x="15999798" y="2373303"/>
                </a:lnTo>
                <a:lnTo>
                  <a:pt x="0" y="237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3766447">
            <a:off x="4089975" y="4579213"/>
            <a:ext cx="961484" cy="271619"/>
          </a:xfrm>
          <a:custGeom>
            <a:avLst/>
            <a:gdLst/>
            <a:ahLst/>
            <a:cxnLst/>
            <a:rect r="r" b="b" t="t" l="l"/>
            <a:pathLst>
              <a:path h="271619" w="961484">
                <a:moveTo>
                  <a:pt x="0" y="271620"/>
                </a:moveTo>
                <a:lnTo>
                  <a:pt x="961483" y="271620"/>
                </a:lnTo>
                <a:lnTo>
                  <a:pt x="961483" y="0"/>
                </a:lnTo>
                <a:lnTo>
                  <a:pt x="0" y="0"/>
                </a:lnTo>
                <a:lnTo>
                  <a:pt x="0" y="2716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588163">
            <a:off x="3813091" y="6748575"/>
            <a:ext cx="833846" cy="235561"/>
          </a:xfrm>
          <a:custGeom>
            <a:avLst/>
            <a:gdLst/>
            <a:ahLst/>
            <a:cxnLst/>
            <a:rect r="r" b="b" t="t" l="l"/>
            <a:pathLst>
              <a:path h="235561" w="833846">
                <a:moveTo>
                  <a:pt x="0" y="0"/>
                </a:moveTo>
                <a:lnTo>
                  <a:pt x="833846" y="0"/>
                </a:lnTo>
                <a:lnTo>
                  <a:pt x="833846" y="235562"/>
                </a:lnTo>
                <a:lnTo>
                  <a:pt x="0" y="235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2264687" y="4443559"/>
            <a:ext cx="120855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4067693" y="1512767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LINHA DE PRODUÇÃO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70716" y="3849580"/>
            <a:ext cx="2722103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3"/>
              </a:lnSpc>
              <a:spcBef>
                <a:spcPct val="0"/>
              </a:spcBef>
            </a:pPr>
            <a:r>
              <a:rPr lang="en-US" sz="1800" spc="176">
                <a:solidFill>
                  <a:srgbClr val="231F20"/>
                </a:solidFill>
                <a:latin typeface="Montserrat Light"/>
              </a:rPr>
              <a:t>Deteção de fugas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7911" y="3923658"/>
            <a:ext cx="2722103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3"/>
              </a:lnSpc>
              <a:spcBef>
                <a:spcPct val="0"/>
              </a:spcBef>
            </a:pPr>
            <a:r>
              <a:rPr lang="en-US" sz="1800" spc="176">
                <a:solidFill>
                  <a:srgbClr val="231F20"/>
                </a:solidFill>
                <a:latin typeface="Montserrat Light"/>
              </a:rPr>
              <a:t>Remoção da peça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50367" y="7374076"/>
            <a:ext cx="2722103" cy="155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Montserrat Light"/>
              </a:rPr>
              <a:t>Buffers</a:t>
            </a:r>
          </a:p>
          <a:p>
            <a:pPr algn="ctr">
              <a:lnSpc>
                <a:spcPts val="2483"/>
              </a:lnSpc>
            </a:pPr>
          </a:p>
          <a:p>
            <a:pPr algn="ctr" marL="0" indent="0" lvl="0">
              <a:lnSpc>
                <a:spcPts val="2483"/>
              </a:lnSpc>
              <a:spcBef>
                <a:spcPct val="0"/>
              </a:spcBef>
            </a:pPr>
            <a:r>
              <a:rPr lang="en-US" sz="1800" spc="176">
                <a:solidFill>
                  <a:srgbClr val="231F20"/>
                </a:solidFill>
                <a:latin typeface="Montserrat Light"/>
              </a:rPr>
              <a:t>Armazenamento temporário para evitar bottlenecking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21841" y="7270689"/>
            <a:ext cx="2722103" cy="61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3"/>
              </a:lnSpc>
              <a:spcBef>
                <a:spcPct val="0"/>
              </a:spcBef>
            </a:pPr>
            <a:r>
              <a:rPr lang="en-US" sz="1800" spc="176">
                <a:solidFill>
                  <a:srgbClr val="231F20"/>
                </a:solidFill>
                <a:latin typeface="Montserrat Light"/>
              </a:rPr>
              <a:t>Estações em paralelo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0"/>
                  </a:moveTo>
                  <a:lnTo>
                    <a:pt x="0" y="6041715"/>
                  </a:lnTo>
                  <a:cubicBezTo>
                    <a:pt x="1790138" y="4027810"/>
                    <a:pt x="3580275" y="2013905"/>
                    <a:pt x="5370413" y="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250" t="0" r="-625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350426" y="1350457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02690" y="7844547"/>
            <a:ext cx="11458128" cy="1413753"/>
          </a:xfrm>
          <a:custGeom>
            <a:avLst/>
            <a:gdLst/>
            <a:ahLst/>
            <a:cxnLst/>
            <a:rect r="r" b="b" t="t" l="l"/>
            <a:pathLst>
              <a:path h="1413753" w="11458128">
                <a:moveTo>
                  <a:pt x="0" y="0"/>
                </a:moveTo>
                <a:lnTo>
                  <a:pt x="11458128" y="0"/>
                </a:lnTo>
                <a:lnTo>
                  <a:pt x="11458128" y="1413753"/>
                </a:lnTo>
                <a:lnTo>
                  <a:pt x="0" y="1413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7376" y="1304859"/>
            <a:ext cx="8881597" cy="230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INTERPRETAÇÃO E SIMPLIFICAÇÃO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4259861"/>
            <a:ext cx="6848310" cy="169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799"/>
              </a:lnSpc>
              <a:spcBef>
                <a:spcPct val="0"/>
              </a:spcBef>
            </a:pPr>
            <a:r>
              <a:rPr lang="en-US" sz="9999" spc="79">
                <a:solidFill>
                  <a:srgbClr val="000000"/>
                </a:solidFill>
                <a:latin typeface="Archivo Black"/>
              </a:rPr>
              <a:t>MES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5886853" y="5188549"/>
            <a:ext cx="1922914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6631754" y="4477039"/>
            <a:ext cx="5814436" cy="122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500" spc="52">
                <a:solidFill>
                  <a:srgbClr val="000000"/>
                </a:solidFill>
                <a:latin typeface="Arial"/>
              </a:rPr>
              <a:t>CSV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7134" y="5788802"/>
            <a:ext cx="2722103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3"/>
              </a:lnSpc>
              <a:spcBef>
                <a:spcPct val="0"/>
              </a:spcBef>
            </a:pPr>
            <a:r>
              <a:rPr lang="en-US" sz="1800" spc="176">
                <a:solidFill>
                  <a:srgbClr val="231F20"/>
                </a:solidFill>
                <a:latin typeface="Montserrat Light"/>
              </a:rPr>
              <a:t>Manufacturing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8185" y="4275673"/>
            <a:ext cx="2722103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3"/>
              </a:lnSpc>
              <a:spcBef>
                <a:spcPct val="0"/>
              </a:spcBef>
            </a:pPr>
            <a:r>
              <a:rPr lang="en-US" sz="1800" spc="176">
                <a:solidFill>
                  <a:srgbClr val="231F20"/>
                </a:solidFill>
                <a:latin typeface="Montserrat Light"/>
              </a:rPr>
              <a:t>Execution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64750" y="5788802"/>
            <a:ext cx="2722103" cy="30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3"/>
              </a:lnSpc>
              <a:spcBef>
                <a:spcPct val="0"/>
              </a:spcBef>
            </a:pPr>
            <a:r>
              <a:rPr lang="en-US" sz="1800" spc="176">
                <a:solidFill>
                  <a:srgbClr val="231F20"/>
                </a:solidFill>
                <a:latin typeface="Montserrat Light"/>
              </a:rPr>
              <a:t>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0726" y="6970664"/>
            <a:ext cx="1084595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1999" spc="15">
                <a:solidFill>
                  <a:srgbClr val="000000"/>
                </a:solidFill>
                <a:latin typeface="Arial"/>
              </a:rPr>
              <a:t>IDENTIFICAÇÃO DA PEÇA  |  LOCALIZAÇÃO NA LINHA  |  REGISTO DE DATA E HORA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5629940" y="-1296334"/>
            <a:ext cx="1531352" cy="11908815"/>
            <a:chOff x="0" y="0"/>
            <a:chExt cx="403319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3319" cy="3136478"/>
            </a:xfrm>
            <a:custGeom>
              <a:avLst/>
              <a:gdLst/>
              <a:ahLst/>
              <a:cxnLst/>
              <a:rect r="r" b="b" t="t" l="l"/>
              <a:pathLst>
                <a:path h="3136478" w="403319">
                  <a:moveTo>
                    <a:pt x="0" y="0"/>
                  </a:moveTo>
                  <a:lnTo>
                    <a:pt x="403319" y="0"/>
                  </a:lnTo>
                  <a:lnTo>
                    <a:pt x="403319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03319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112867" t="-22540" r="-49201" b="-167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557540" y="984829"/>
            <a:ext cx="10525125" cy="8273471"/>
            <a:chOff x="0" y="0"/>
            <a:chExt cx="2772049" cy="21790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72049" cy="2179021"/>
            </a:xfrm>
            <a:custGeom>
              <a:avLst/>
              <a:gdLst/>
              <a:ahLst/>
              <a:cxnLst/>
              <a:rect r="r" b="b" t="t" l="l"/>
              <a:pathLst>
                <a:path h="2179021" w="2772049">
                  <a:moveTo>
                    <a:pt x="19125" y="0"/>
                  </a:moveTo>
                  <a:lnTo>
                    <a:pt x="2752925" y="0"/>
                  </a:lnTo>
                  <a:cubicBezTo>
                    <a:pt x="2757997" y="0"/>
                    <a:pt x="2762861" y="2015"/>
                    <a:pt x="2766448" y="5601"/>
                  </a:cubicBezTo>
                  <a:cubicBezTo>
                    <a:pt x="2770034" y="9188"/>
                    <a:pt x="2772049" y="14053"/>
                    <a:pt x="2772049" y="19125"/>
                  </a:cubicBezTo>
                  <a:lnTo>
                    <a:pt x="2772049" y="2159897"/>
                  </a:lnTo>
                  <a:cubicBezTo>
                    <a:pt x="2772049" y="2170459"/>
                    <a:pt x="2763487" y="2179021"/>
                    <a:pt x="2752925" y="2179021"/>
                  </a:cubicBezTo>
                  <a:lnTo>
                    <a:pt x="19125" y="2179021"/>
                  </a:lnTo>
                  <a:cubicBezTo>
                    <a:pt x="8562" y="2179021"/>
                    <a:pt x="0" y="2170459"/>
                    <a:pt x="0" y="2159897"/>
                  </a:cubicBezTo>
                  <a:lnTo>
                    <a:pt x="0" y="19125"/>
                  </a:lnTo>
                  <a:cubicBezTo>
                    <a:pt x="0" y="8562"/>
                    <a:pt x="8562" y="0"/>
                    <a:pt x="191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772049" cy="2198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628626" y="1438690"/>
            <a:ext cx="6730512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BLOCOS FUNÇÃO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20454" y="2910750"/>
            <a:ext cx="6346855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Montserrat Light Italics"/>
              </a:rPr>
              <a:t>Javascript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Biblioteca </a:t>
            </a:r>
            <a:r>
              <a:rPr lang="en-US" sz="2499" spc="244">
                <a:solidFill>
                  <a:srgbClr val="231F20"/>
                </a:solidFill>
                <a:latin typeface="Montserrat Light Italics"/>
              </a:rPr>
              <a:t>file system</a:t>
            </a: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Montserrat Light Italics"/>
              </a:rPr>
              <a:t>Bulk Insert </a:t>
            </a:r>
            <a:r>
              <a:rPr lang="en-US" sz="2499" spc="244">
                <a:solidFill>
                  <a:srgbClr val="231F20"/>
                </a:solidFill>
                <a:latin typeface="Montserrat Light"/>
              </a:rPr>
              <a:t>de lotes de 1000.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Biblioteca MQTT</a:t>
            </a: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Definição e extração de variáveis.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Biblioteca</a:t>
            </a:r>
            <a:r>
              <a:rPr lang="en-US" sz="2499" spc="244">
                <a:solidFill>
                  <a:srgbClr val="231F20"/>
                </a:solidFill>
                <a:latin typeface="Montserrat Light Italics"/>
              </a:rPr>
              <a:t> MySQL</a:t>
            </a: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Registo de dados.</a:t>
            </a:r>
          </a:p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44" r="0" b="-32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8203" y="4238493"/>
            <a:ext cx="6795445" cy="3659122"/>
          </a:xfrm>
          <a:custGeom>
            <a:avLst/>
            <a:gdLst/>
            <a:ahLst/>
            <a:cxnLst/>
            <a:rect r="r" b="b" t="t" l="l"/>
            <a:pathLst>
              <a:path h="3659122" w="6795445">
                <a:moveTo>
                  <a:pt x="0" y="0"/>
                </a:moveTo>
                <a:lnTo>
                  <a:pt x="6795445" y="0"/>
                </a:lnTo>
                <a:lnTo>
                  <a:pt x="6795445" y="3659121"/>
                </a:lnTo>
                <a:lnTo>
                  <a:pt x="0" y="3659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509" t="0" r="-20355" b="-2894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71053" y="4194663"/>
            <a:ext cx="6922862" cy="3727731"/>
            <a:chOff x="0" y="0"/>
            <a:chExt cx="1823305" cy="9817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3305" cy="981789"/>
            </a:xfrm>
            <a:custGeom>
              <a:avLst/>
              <a:gdLst/>
              <a:ahLst/>
              <a:cxnLst/>
              <a:rect r="r" b="b" t="t" l="l"/>
              <a:pathLst>
                <a:path h="981789" w="1823305">
                  <a:moveTo>
                    <a:pt x="22366" y="0"/>
                  </a:moveTo>
                  <a:lnTo>
                    <a:pt x="1800939" y="0"/>
                  </a:lnTo>
                  <a:cubicBezTo>
                    <a:pt x="1806871" y="0"/>
                    <a:pt x="1812560" y="2356"/>
                    <a:pt x="1816754" y="6551"/>
                  </a:cubicBezTo>
                  <a:cubicBezTo>
                    <a:pt x="1820949" y="10745"/>
                    <a:pt x="1823305" y="16434"/>
                    <a:pt x="1823305" y="22366"/>
                  </a:cubicBezTo>
                  <a:lnTo>
                    <a:pt x="1823305" y="959423"/>
                  </a:lnTo>
                  <a:cubicBezTo>
                    <a:pt x="1823305" y="971776"/>
                    <a:pt x="1813291" y="981789"/>
                    <a:pt x="1800939" y="981789"/>
                  </a:cubicBezTo>
                  <a:lnTo>
                    <a:pt x="22366" y="981789"/>
                  </a:lnTo>
                  <a:cubicBezTo>
                    <a:pt x="10014" y="981789"/>
                    <a:pt x="0" y="971776"/>
                    <a:pt x="0" y="959423"/>
                  </a:cubicBezTo>
                  <a:lnTo>
                    <a:pt x="0" y="22366"/>
                  </a:lnTo>
                  <a:cubicBezTo>
                    <a:pt x="0" y="10014"/>
                    <a:pt x="10014" y="0"/>
                    <a:pt x="223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823305" cy="100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95400" y="4238493"/>
            <a:ext cx="6922862" cy="3601914"/>
          </a:xfrm>
          <a:custGeom>
            <a:avLst/>
            <a:gdLst/>
            <a:ahLst/>
            <a:cxnLst/>
            <a:rect r="r" b="b" t="t" l="l"/>
            <a:pathLst>
              <a:path h="3601914" w="6922862">
                <a:moveTo>
                  <a:pt x="0" y="0"/>
                </a:moveTo>
                <a:lnTo>
                  <a:pt x="6922862" y="0"/>
                </a:lnTo>
                <a:lnTo>
                  <a:pt x="6922862" y="3601913"/>
                </a:lnTo>
                <a:lnTo>
                  <a:pt x="0" y="3601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91" t="0" r="-995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95400" y="4238493"/>
            <a:ext cx="6922862" cy="3727731"/>
            <a:chOff x="0" y="0"/>
            <a:chExt cx="1823305" cy="9817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3305" cy="981789"/>
            </a:xfrm>
            <a:custGeom>
              <a:avLst/>
              <a:gdLst/>
              <a:ahLst/>
              <a:cxnLst/>
              <a:rect r="r" b="b" t="t" l="l"/>
              <a:pathLst>
                <a:path h="981789" w="1823305">
                  <a:moveTo>
                    <a:pt x="22366" y="0"/>
                  </a:moveTo>
                  <a:lnTo>
                    <a:pt x="1800939" y="0"/>
                  </a:lnTo>
                  <a:cubicBezTo>
                    <a:pt x="1806871" y="0"/>
                    <a:pt x="1812560" y="2356"/>
                    <a:pt x="1816754" y="6551"/>
                  </a:cubicBezTo>
                  <a:cubicBezTo>
                    <a:pt x="1820949" y="10745"/>
                    <a:pt x="1823305" y="16434"/>
                    <a:pt x="1823305" y="22366"/>
                  </a:cubicBezTo>
                  <a:lnTo>
                    <a:pt x="1823305" y="959423"/>
                  </a:lnTo>
                  <a:cubicBezTo>
                    <a:pt x="1823305" y="971776"/>
                    <a:pt x="1813291" y="981789"/>
                    <a:pt x="1800939" y="981789"/>
                  </a:cubicBezTo>
                  <a:lnTo>
                    <a:pt x="22366" y="981789"/>
                  </a:lnTo>
                  <a:cubicBezTo>
                    <a:pt x="10014" y="981789"/>
                    <a:pt x="0" y="971776"/>
                    <a:pt x="0" y="959423"/>
                  </a:cubicBezTo>
                  <a:lnTo>
                    <a:pt x="0" y="22366"/>
                  </a:lnTo>
                  <a:cubicBezTo>
                    <a:pt x="0" y="10014"/>
                    <a:pt x="10014" y="0"/>
                    <a:pt x="223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823305" cy="100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718946" y="5292832"/>
            <a:ext cx="850107" cy="1619052"/>
            <a:chOff x="0" y="0"/>
            <a:chExt cx="406400" cy="774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774000"/>
            </a:xfrm>
            <a:custGeom>
              <a:avLst/>
              <a:gdLst/>
              <a:ahLst/>
              <a:cxnLst/>
              <a:rect r="r" b="b" t="t" l="l"/>
              <a:pathLst>
                <a:path h="7740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7000"/>
                  </a:lnTo>
                  <a:lnTo>
                    <a:pt x="203200" y="774000"/>
                  </a:lnTo>
                  <a:lnTo>
                    <a:pt x="0" y="774000"/>
                  </a:lnTo>
                  <a:lnTo>
                    <a:pt x="203200" y="38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19050"/>
              <a:ext cx="152400" cy="793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PROCESSAMENTO DE DADOS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24" t="0" r="-196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515842" y="-100311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838768" y="2665668"/>
            <a:ext cx="9109678" cy="7358389"/>
          </a:xfrm>
          <a:custGeom>
            <a:avLst/>
            <a:gdLst/>
            <a:ahLst/>
            <a:cxnLst/>
            <a:rect r="r" b="b" t="t" l="l"/>
            <a:pathLst>
              <a:path h="7358389" w="9109678">
                <a:moveTo>
                  <a:pt x="0" y="0"/>
                </a:moveTo>
                <a:lnTo>
                  <a:pt x="9109678" y="0"/>
                </a:lnTo>
                <a:lnTo>
                  <a:pt x="9109678" y="7358389"/>
                </a:lnTo>
                <a:lnTo>
                  <a:pt x="0" y="7358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730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122199" y="2798343"/>
            <a:ext cx="777114" cy="2345157"/>
            <a:chOff x="0" y="0"/>
            <a:chExt cx="204672" cy="6176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672" cy="617654"/>
            </a:xfrm>
            <a:custGeom>
              <a:avLst/>
              <a:gdLst/>
              <a:ahLst/>
              <a:cxnLst/>
              <a:rect r="r" b="b" t="t" l="l"/>
              <a:pathLst>
                <a:path h="617654" w="204672">
                  <a:moveTo>
                    <a:pt x="0" y="0"/>
                  </a:moveTo>
                  <a:lnTo>
                    <a:pt x="204672" y="0"/>
                  </a:lnTo>
                  <a:lnTo>
                    <a:pt x="204672" y="617654"/>
                  </a:lnTo>
                  <a:lnTo>
                    <a:pt x="0" y="617654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04672" cy="636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38768" y="2665668"/>
            <a:ext cx="9109678" cy="7231546"/>
            <a:chOff x="0" y="0"/>
            <a:chExt cx="2399257" cy="19046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99257" cy="1904605"/>
            </a:xfrm>
            <a:custGeom>
              <a:avLst/>
              <a:gdLst/>
              <a:ahLst/>
              <a:cxnLst/>
              <a:rect r="r" b="b" t="t" l="l"/>
              <a:pathLst>
                <a:path h="1904605" w="2399257">
                  <a:moveTo>
                    <a:pt x="16997" y="0"/>
                  </a:moveTo>
                  <a:lnTo>
                    <a:pt x="2382259" y="0"/>
                  </a:lnTo>
                  <a:cubicBezTo>
                    <a:pt x="2391647" y="0"/>
                    <a:pt x="2399257" y="7610"/>
                    <a:pt x="2399257" y="16997"/>
                  </a:cubicBezTo>
                  <a:lnTo>
                    <a:pt x="2399257" y="1887608"/>
                  </a:lnTo>
                  <a:cubicBezTo>
                    <a:pt x="2399257" y="1896995"/>
                    <a:pt x="2391647" y="1904605"/>
                    <a:pt x="2382259" y="1904605"/>
                  </a:cubicBezTo>
                  <a:lnTo>
                    <a:pt x="16997" y="1904605"/>
                  </a:lnTo>
                  <a:cubicBezTo>
                    <a:pt x="7610" y="1904605"/>
                    <a:pt x="0" y="1896995"/>
                    <a:pt x="0" y="1887608"/>
                  </a:cubicBezTo>
                  <a:lnTo>
                    <a:pt x="0" y="16997"/>
                  </a:lnTo>
                  <a:cubicBezTo>
                    <a:pt x="0" y="7610"/>
                    <a:pt x="7610" y="0"/>
                    <a:pt x="169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399257" cy="1923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55480" y="657750"/>
            <a:ext cx="6334880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FFFFFF"/>
                </a:solidFill>
                <a:latin typeface="Archivo Black"/>
              </a:rPr>
              <a:t>VISUALIZAÇÃO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5709" y="0"/>
            <a:ext cx="6716860" cy="10294563"/>
          </a:xfrm>
          <a:custGeom>
            <a:avLst/>
            <a:gdLst/>
            <a:ahLst/>
            <a:cxnLst/>
            <a:rect r="r" b="b" t="t" l="l"/>
            <a:pathLst>
              <a:path h="10294563" w="6716860">
                <a:moveTo>
                  <a:pt x="0" y="0"/>
                </a:moveTo>
                <a:lnTo>
                  <a:pt x="6716860" y="0"/>
                </a:lnTo>
                <a:lnTo>
                  <a:pt x="6716860" y="10294563"/>
                </a:lnTo>
                <a:lnTo>
                  <a:pt x="0" y="10294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632" t="0" r="-2663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121151" y="0"/>
            <a:ext cx="1710961" cy="10674983"/>
            <a:chOff x="0" y="0"/>
            <a:chExt cx="450623" cy="2811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118893" y="6739899"/>
            <a:ext cx="10255755" cy="2099205"/>
          </a:xfrm>
          <a:custGeom>
            <a:avLst/>
            <a:gdLst/>
            <a:ahLst/>
            <a:cxnLst/>
            <a:rect r="r" b="b" t="t" l="l"/>
            <a:pathLst>
              <a:path h="2099205" w="10255755">
                <a:moveTo>
                  <a:pt x="0" y="0"/>
                </a:moveTo>
                <a:lnTo>
                  <a:pt x="10255755" y="0"/>
                </a:lnTo>
                <a:lnTo>
                  <a:pt x="10255755" y="2099205"/>
                </a:lnTo>
                <a:lnTo>
                  <a:pt x="0" y="2099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118893" y="6683788"/>
            <a:ext cx="10255755" cy="2211427"/>
            <a:chOff x="0" y="0"/>
            <a:chExt cx="2701104" cy="5824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1104" cy="582433"/>
            </a:xfrm>
            <a:custGeom>
              <a:avLst/>
              <a:gdLst/>
              <a:ahLst/>
              <a:cxnLst/>
              <a:rect r="r" b="b" t="t" l="l"/>
              <a:pathLst>
                <a:path h="582433" w="2701104">
                  <a:moveTo>
                    <a:pt x="15098" y="0"/>
                  </a:moveTo>
                  <a:lnTo>
                    <a:pt x="2686007" y="0"/>
                  </a:lnTo>
                  <a:cubicBezTo>
                    <a:pt x="2690011" y="0"/>
                    <a:pt x="2693851" y="1591"/>
                    <a:pt x="2696682" y="4422"/>
                  </a:cubicBezTo>
                  <a:cubicBezTo>
                    <a:pt x="2699514" y="7253"/>
                    <a:pt x="2701104" y="11094"/>
                    <a:pt x="2701104" y="15098"/>
                  </a:cubicBezTo>
                  <a:lnTo>
                    <a:pt x="2701104" y="567336"/>
                  </a:lnTo>
                  <a:cubicBezTo>
                    <a:pt x="2701104" y="575674"/>
                    <a:pt x="2694345" y="582433"/>
                    <a:pt x="2686007" y="582433"/>
                  </a:cubicBezTo>
                  <a:lnTo>
                    <a:pt x="15098" y="582433"/>
                  </a:lnTo>
                  <a:cubicBezTo>
                    <a:pt x="11094" y="582433"/>
                    <a:pt x="7253" y="580843"/>
                    <a:pt x="4422" y="578011"/>
                  </a:cubicBezTo>
                  <a:cubicBezTo>
                    <a:pt x="1591" y="575180"/>
                    <a:pt x="0" y="571340"/>
                    <a:pt x="0" y="567336"/>
                  </a:cubicBezTo>
                  <a:lnTo>
                    <a:pt x="0" y="15098"/>
                  </a:lnTo>
                  <a:cubicBezTo>
                    <a:pt x="0" y="11094"/>
                    <a:pt x="1591" y="7253"/>
                    <a:pt x="4422" y="4422"/>
                  </a:cubicBezTo>
                  <a:cubicBezTo>
                    <a:pt x="7253" y="1591"/>
                    <a:pt x="11094" y="0"/>
                    <a:pt x="150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701104" cy="601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118893" y="1105762"/>
            <a:ext cx="9650367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REGISTO DE FALHAS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18893" y="2593684"/>
            <a:ext cx="10140407" cy="383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A comunicação da existência de defeito, quantidade de fugas e estado do braço robótico é feita por MQTT.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Para além da visualização no Dashboard, estes dados são também registados na base de dados.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</a:p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11" r="0" b="-92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7363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41321" y="3763542"/>
            <a:ext cx="9405358" cy="261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0"/>
              </a:lnSpc>
            </a:pPr>
            <a:r>
              <a:rPr lang="en-US" sz="7602" spc="106">
                <a:solidFill>
                  <a:srgbClr val="040506"/>
                </a:solidFill>
                <a:latin typeface="Archivo Black"/>
              </a:rPr>
              <a:t>OBRIGADO PELA ATENÇÃO!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8082" y="-119921"/>
            <a:ext cx="18526082" cy="4002331"/>
          </a:xfrm>
          <a:custGeom>
            <a:avLst/>
            <a:gdLst/>
            <a:ahLst/>
            <a:cxnLst/>
            <a:rect r="r" b="b" t="t" l="l"/>
            <a:pathLst>
              <a:path h="4002331" w="18526082">
                <a:moveTo>
                  <a:pt x="0" y="0"/>
                </a:moveTo>
                <a:lnTo>
                  <a:pt x="18526082" y="0"/>
                </a:lnTo>
                <a:lnTo>
                  <a:pt x="18526082" y="4002331"/>
                </a:lnTo>
                <a:lnTo>
                  <a:pt x="0" y="4002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-36797" r="0" b="-122742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CONTEÚDO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23704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Apresentação da equipa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67536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Introdução ao projeto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23704"/>
            <a:ext cx="2743420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Sistema atual de deteção de fugas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2776" y="5967536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Remoção da peça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25402" y="8028765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Comunicação de 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01648" y="8072597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Linha de produção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9444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40161" y="8072597"/>
            <a:ext cx="3018886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Processamento de dados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03276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51726" y="8072597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Visualização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9286704" y="0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97664" y="-7563"/>
            <a:ext cx="7259672" cy="10294563"/>
          </a:xfrm>
          <a:custGeom>
            <a:avLst/>
            <a:gdLst/>
            <a:ahLst/>
            <a:cxnLst/>
            <a:rect r="r" b="b" t="t" l="l"/>
            <a:pathLst>
              <a:path h="10294563" w="7259672">
                <a:moveTo>
                  <a:pt x="0" y="0"/>
                </a:moveTo>
                <a:lnTo>
                  <a:pt x="7259673" y="0"/>
                </a:lnTo>
                <a:lnTo>
                  <a:pt x="7259673" y="10294563"/>
                </a:lnTo>
                <a:lnTo>
                  <a:pt x="0" y="10294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7" t="0" r="-747" b="-149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9677305" y="651665"/>
            <a:ext cx="19354610" cy="2258023"/>
            <a:chOff x="0" y="0"/>
            <a:chExt cx="1876002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3978" y="821893"/>
            <a:ext cx="5325326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FFFFFF"/>
                </a:solidFill>
                <a:latin typeface="Archivo Black"/>
              </a:rPr>
              <a:t>INTRODUÇÃO AO PROJETO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8296" y="4123371"/>
            <a:ext cx="9001125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10101"/>
                </a:solidFill>
                <a:latin typeface="Montserrat"/>
              </a:rPr>
              <a:t>Este projeto teve como objetivo detetar defeitos em bombas de calor, numa linha de  produção. Para isso foi usada a lógica apresentada na imagem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882825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8780" y="4132559"/>
            <a:ext cx="8452200" cy="5125741"/>
            <a:chOff x="0" y="0"/>
            <a:chExt cx="2226094" cy="13499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26094" cy="1349989"/>
            </a:xfrm>
            <a:custGeom>
              <a:avLst/>
              <a:gdLst/>
              <a:ahLst/>
              <a:cxnLst/>
              <a:rect r="r" b="b" t="t" l="l"/>
              <a:pathLst>
                <a:path h="1349989" w="2226094">
                  <a:moveTo>
                    <a:pt x="46714" y="0"/>
                  </a:moveTo>
                  <a:lnTo>
                    <a:pt x="2179380" y="0"/>
                  </a:lnTo>
                  <a:cubicBezTo>
                    <a:pt x="2191769" y="0"/>
                    <a:pt x="2203651" y="4922"/>
                    <a:pt x="2212412" y="13682"/>
                  </a:cubicBezTo>
                  <a:cubicBezTo>
                    <a:pt x="2221172" y="22443"/>
                    <a:pt x="2226094" y="34325"/>
                    <a:pt x="2226094" y="46714"/>
                  </a:cubicBezTo>
                  <a:lnTo>
                    <a:pt x="2226094" y="1303275"/>
                  </a:lnTo>
                  <a:cubicBezTo>
                    <a:pt x="2226094" y="1315665"/>
                    <a:pt x="2221172" y="1327546"/>
                    <a:pt x="2212412" y="1336307"/>
                  </a:cubicBezTo>
                  <a:cubicBezTo>
                    <a:pt x="2203651" y="1345068"/>
                    <a:pt x="2191769" y="1349989"/>
                    <a:pt x="2179380" y="1349989"/>
                  </a:cubicBezTo>
                  <a:lnTo>
                    <a:pt x="46714" y="1349989"/>
                  </a:lnTo>
                  <a:cubicBezTo>
                    <a:pt x="34325" y="1349989"/>
                    <a:pt x="22443" y="1345068"/>
                    <a:pt x="13682" y="1336307"/>
                  </a:cubicBezTo>
                  <a:cubicBezTo>
                    <a:pt x="4922" y="1327546"/>
                    <a:pt x="0" y="1315665"/>
                    <a:pt x="0" y="1303275"/>
                  </a:cubicBezTo>
                  <a:lnTo>
                    <a:pt x="0" y="46714"/>
                  </a:lnTo>
                  <a:cubicBezTo>
                    <a:pt x="0" y="34325"/>
                    <a:pt x="4922" y="22443"/>
                    <a:pt x="13682" y="13682"/>
                  </a:cubicBezTo>
                  <a:cubicBezTo>
                    <a:pt x="22443" y="4922"/>
                    <a:pt x="34325" y="0"/>
                    <a:pt x="46714" y="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226094" cy="136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54560" y="4667064"/>
            <a:ext cx="736150" cy="636369"/>
            <a:chOff x="0" y="0"/>
            <a:chExt cx="193883" cy="1676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54560" y="6268355"/>
            <a:ext cx="736150" cy="662821"/>
            <a:chOff x="0" y="0"/>
            <a:chExt cx="193883" cy="1745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54560" y="7844469"/>
            <a:ext cx="736150" cy="662821"/>
            <a:chOff x="0" y="0"/>
            <a:chExt cx="193883" cy="1745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768986" y="4945120"/>
            <a:ext cx="6490314" cy="3309291"/>
          </a:xfrm>
          <a:custGeom>
            <a:avLst/>
            <a:gdLst/>
            <a:ahLst/>
            <a:cxnLst/>
            <a:rect r="r" b="b" t="t" l="l"/>
            <a:pathLst>
              <a:path h="3309291" w="6490314">
                <a:moveTo>
                  <a:pt x="0" y="0"/>
                </a:moveTo>
                <a:lnTo>
                  <a:pt x="6490314" y="0"/>
                </a:lnTo>
                <a:lnTo>
                  <a:pt x="6490314" y="3309291"/>
                </a:lnTo>
                <a:lnTo>
                  <a:pt x="0" y="330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5" t="-20149" r="-4639" b="-5104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49126" y="4638489"/>
            <a:ext cx="6346855" cy="101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Um tubo proveniente de um regulador de pressão é inserido no produto, de modo a pressurizá-lo.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0716" y="1290480"/>
            <a:ext cx="9308329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SISTEMA ATUAL DE DETEÇÃO DE FUGAS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49126" y="6239780"/>
            <a:ext cx="6346855" cy="101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O fornecimento de ar é desligado e a pressão é verificada através de um dispositivo ATEQ.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4116738"/>
            <a:ext cx="8412281" cy="5141562"/>
            <a:chOff x="0" y="0"/>
            <a:chExt cx="2215580" cy="13541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15580" cy="1354156"/>
            </a:xfrm>
            <a:custGeom>
              <a:avLst/>
              <a:gdLst/>
              <a:ahLst/>
              <a:cxnLst/>
              <a:rect r="r" b="b" t="t" l="l"/>
              <a:pathLst>
                <a:path h="1354156" w="2215580">
                  <a:moveTo>
                    <a:pt x="18406" y="0"/>
                  </a:moveTo>
                  <a:lnTo>
                    <a:pt x="2197174" y="0"/>
                  </a:lnTo>
                  <a:cubicBezTo>
                    <a:pt x="2202056" y="0"/>
                    <a:pt x="2206737" y="1939"/>
                    <a:pt x="2210189" y="5391"/>
                  </a:cubicBezTo>
                  <a:cubicBezTo>
                    <a:pt x="2213641" y="8843"/>
                    <a:pt x="2215580" y="13525"/>
                    <a:pt x="2215580" y="18406"/>
                  </a:cubicBezTo>
                  <a:lnTo>
                    <a:pt x="2215580" y="1335750"/>
                  </a:lnTo>
                  <a:cubicBezTo>
                    <a:pt x="2215580" y="1345915"/>
                    <a:pt x="2207339" y="1354156"/>
                    <a:pt x="2197174" y="1354156"/>
                  </a:cubicBezTo>
                  <a:lnTo>
                    <a:pt x="18406" y="1354156"/>
                  </a:lnTo>
                  <a:cubicBezTo>
                    <a:pt x="13525" y="1354156"/>
                    <a:pt x="8843" y="1352217"/>
                    <a:pt x="5391" y="1348765"/>
                  </a:cubicBezTo>
                  <a:cubicBezTo>
                    <a:pt x="1939" y="1345313"/>
                    <a:pt x="0" y="1340632"/>
                    <a:pt x="0" y="1335750"/>
                  </a:cubicBezTo>
                  <a:lnTo>
                    <a:pt x="0" y="18406"/>
                  </a:lnTo>
                  <a:cubicBezTo>
                    <a:pt x="0" y="13525"/>
                    <a:pt x="1939" y="8843"/>
                    <a:pt x="5391" y="5391"/>
                  </a:cubicBezTo>
                  <a:cubicBezTo>
                    <a:pt x="8843" y="1939"/>
                    <a:pt x="13525" y="0"/>
                    <a:pt x="18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2215580" cy="1373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649126" y="7815894"/>
            <a:ext cx="6346855" cy="101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Se a pressão se mantiver constante, não há fuga, se a pressão diminuir, existe uma fuga.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603542" y="1028700"/>
            <a:ext cx="19354610" cy="2258023"/>
            <a:chOff x="0" y="0"/>
            <a:chExt cx="1876002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19119" y="0"/>
            <a:ext cx="10568881" cy="10437591"/>
          </a:xfrm>
          <a:custGeom>
            <a:avLst/>
            <a:gdLst/>
            <a:ahLst/>
            <a:cxnLst/>
            <a:rect r="r" b="b" t="t" l="l"/>
            <a:pathLst>
              <a:path h="10437591" w="10568881">
                <a:moveTo>
                  <a:pt x="0" y="0"/>
                </a:moveTo>
                <a:lnTo>
                  <a:pt x="10568881" y="0"/>
                </a:lnTo>
                <a:lnTo>
                  <a:pt x="10568881" y="10437591"/>
                </a:lnTo>
                <a:lnTo>
                  <a:pt x="0" y="1043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847046" y="1290480"/>
            <a:ext cx="9308329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SOLUÇÃO </a:t>
            </a:r>
          </a:p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ALTERNATIVA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8977" y="8352790"/>
            <a:ext cx="620209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</a:rPr>
              <a:t>Foi montado este circuito de modo a trabalhar em ambiente simulado.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977" y="3743284"/>
            <a:ext cx="6202091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</a:rPr>
              <a:t>Utilizar câmara infravermelho para detetar as fugas juntamente com um software de deteção. Esta solução permite também localizar o local da fuga.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224753" y="5893256"/>
            <a:ext cx="2850538" cy="2216215"/>
          </a:xfrm>
          <a:custGeom>
            <a:avLst/>
            <a:gdLst/>
            <a:ahLst/>
            <a:cxnLst/>
            <a:rect r="r" b="b" t="t" l="l"/>
            <a:pathLst>
              <a:path h="2216215" w="2850538">
                <a:moveTo>
                  <a:pt x="0" y="0"/>
                </a:moveTo>
                <a:lnTo>
                  <a:pt x="2850538" y="0"/>
                </a:lnTo>
                <a:lnTo>
                  <a:pt x="2850538" y="2216214"/>
                </a:lnTo>
                <a:lnTo>
                  <a:pt x="0" y="2216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6906028" y="-118696"/>
            <a:ext cx="813091" cy="10674983"/>
            <a:chOff x="0" y="0"/>
            <a:chExt cx="214148" cy="28115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4148" cy="2811518"/>
            </a:xfrm>
            <a:custGeom>
              <a:avLst/>
              <a:gdLst/>
              <a:ahLst/>
              <a:cxnLst/>
              <a:rect r="r" b="b" t="t" l="l"/>
              <a:pathLst>
                <a:path h="2811518" w="214148">
                  <a:moveTo>
                    <a:pt x="0" y="0"/>
                  </a:moveTo>
                  <a:lnTo>
                    <a:pt x="214148" y="0"/>
                  </a:lnTo>
                  <a:lnTo>
                    <a:pt x="214148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14148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4" t="0" r="-3054" b="-599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82527" y="280737"/>
            <a:ext cx="9585158" cy="1862890"/>
            <a:chOff x="0" y="0"/>
            <a:chExt cx="2524486" cy="4906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24486" cy="490638"/>
            </a:xfrm>
            <a:custGeom>
              <a:avLst/>
              <a:gdLst/>
              <a:ahLst/>
              <a:cxnLst/>
              <a:rect r="r" b="b" t="t" l="l"/>
              <a:pathLst>
                <a:path h="490638" w="2524486">
                  <a:moveTo>
                    <a:pt x="41193" y="0"/>
                  </a:moveTo>
                  <a:lnTo>
                    <a:pt x="2483293" y="0"/>
                  </a:lnTo>
                  <a:cubicBezTo>
                    <a:pt x="2506044" y="0"/>
                    <a:pt x="2524486" y="18443"/>
                    <a:pt x="2524486" y="41193"/>
                  </a:cubicBezTo>
                  <a:lnTo>
                    <a:pt x="2524486" y="449445"/>
                  </a:lnTo>
                  <a:cubicBezTo>
                    <a:pt x="2524486" y="472195"/>
                    <a:pt x="2506044" y="490638"/>
                    <a:pt x="2483293" y="490638"/>
                  </a:cubicBezTo>
                  <a:lnTo>
                    <a:pt x="41193" y="490638"/>
                  </a:lnTo>
                  <a:cubicBezTo>
                    <a:pt x="18443" y="490638"/>
                    <a:pt x="0" y="472195"/>
                    <a:pt x="0" y="449445"/>
                  </a:cubicBezTo>
                  <a:lnTo>
                    <a:pt x="0" y="41193"/>
                  </a:lnTo>
                  <a:cubicBezTo>
                    <a:pt x="0" y="18443"/>
                    <a:pt x="18443" y="0"/>
                    <a:pt x="41193" y="0"/>
                  </a:cubicBezTo>
                  <a:close/>
                </a:path>
              </a:pathLst>
            </a:custGeom>
            <a:solidFill>
              <a:srgbClr val="000000">
                <a:alpha val="6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524486" cy="509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44000" y="185487"/>
            <a:ext cx="8462212" cy="165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BFB"/>
                </a:solidFill>
                <a:latin typeface="Open Sans Bold"/>
              </a:rPr>
              <a:t>Possibilidades de aquisição de imagem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6" t="0" r="-2646" b="-51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945539"/>
            <a:chOff x="0" y="0"/>
            <a:chExt cx="2408296" cy="5124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512405"/>
            </a:xfrm>
            <a:custGeom>
              <a:avLst/>
              <a:gdLst/>
              <a:ahLst/>
              <a:cxnLst/>
              <a:rect r="r" b="b" t="t" l="l"/>
              <a:pathLst>
                <a:path h="512405" w="2408296">
                  <a:moveTo>
                    <a:pt x="43180" y="0"/>
                  </a:moveTo>
                  <a:lnTo>
                    <a:pt x="2365116" y="0"/>
                  </a:lnTo>
                  <a:cubicBezTo>
                    <a:pt x="2388964" y="0"/>
                    <a:pt x="2408296" y="19332"/>
                    <a:pt x="2408296" y="43180"/>
                  </a:cubicBezTo>
                  <a:lnTo>
                    <a:pt x="2408296" y="469225"/>
                  </a:lnTo>
                  <a:cubicBezTo>
                    <a:pt x="2408296" y="480677"/>
                    <a:pt x="2403747" y="491660"/>
                    <a:pt x="2395649" y="499758"/>
                  </a:cubicBezTo>
                  <a:cubicBezTo>
                    <a:pt x="2387551" y="507856"/>
                    <a:pt x="2376568" y="512405"/>
                    <a:pt x="2365116" y="512405"/>
                  </a:cubicBezTo>
                  <a:lnTo>
                    <a:pt x="43180" y="512405"/>
                  </a:lnTo>
                  <a:cubicBezTo>
                    <a:pt x="31728" y="512405"/>
                    <a:pt x="20745" y="507856"/>
                    <a:pt x="12647" y="499758"/>
                  </a:cubicBezTo>
                  <a:cubicBezTo>
                    <a:pt x="4549" y="491660"/>
                    <a:pt x="0" y="480677"/>
                    <a:pt x="0" y="469225"/>
                  </a:cubicBezTo>
                  <a:lnTo>
                    <a:pt x="0" y="43180"/>
                  </a:lnTo>
                  <a:cubicBezTo>
                    <a:pt x="0" y="19332"/>
                    <a:pt x="19332" y="0"/>
                    <a:pt x="43180" y="0"/>
                  </a:cubicBezTo>
                  <a:close/>
                </a:path>
              </a:pathLst>
            </a:custGeom>
            <a:solidFill>
              <a:srgbClr val="FFFFFF">
                <a:alpha val="6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408296" cy="53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464845" y="99645"/>
            <a:ext cx="8823155" cy="165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000000"/>
                </a:solidFill>
                <a:latin typeface="Open Sans Bold"/>
              </a:rPr>
              <a:t>Possibilidades de aquisição de imagem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67000" y="0"/>
            <a:ext cx="12954000" cy="1132151"/>
            <a:chOff x="0" y="0"/>
            <a:chExt cx="3411753" cy="2981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11753" cy="298180"/>
            </a:xfrm>
            <a:custGeom>
              <a:avLst/>
              <a:gdLst/>
              <a:ahLst/>
              <a:cxnLst/>
              <a:rect r="r" b="b" t="t" l="l"/>
              <a:pathLst>
                <a:path h="298180" w="3411753">
                  <a:moveTo>
                    <a:pt x="30480" y="0"/>
                  </a:moveTo>
                  <a:lnTo>
                    <a:pt x="3381273" y="0"/>
                  </a:lnTo>
                  <a:cubicBezTo>
                    <a:pt x="3398107" y="0"/>
                    <a:pt x="3411753" y="13646"/>
                    <a:pt x="3411753" y="30480"/>
                  </a:cubicBezTo>
                  <a:lnTo>
                    <a:pt x="3411753" y="267700"/>
                  </a:lnTo>
                  <a:cubicBezTo>
                    <a:pt x="3411753" y="284533"/>
                    <a:pt x="3398107" y="298180"/>
                    <a:pt x="3381273" y="298180"/>
                  </a:cubicBezTo>
                  <a:lnTo>
                    <a:pt x="30480" y="298180"/>
                  </a:lnTo>
                  <a:cubicBezTo>
                    <a:pt x="13646" y="298180"/>
                    <a:pt x="0" y="284533"/>
                    <a:pt x="0" y="267700"/>
                  </a:cubicBezTo>
                  <a:lnTo>
                    <a:pt x="0" y="30480"/>
                  </a:lnTo>
                  <a:cubicBezTo>
                    <a:pt x="0" y="13646"/>
                    <a:pt x="13646" y="0"/>
                    <a:pt x="30480" y="0"/>
                  </a:cubicBezTo>
                  <a:close/>
                </a:path>
              </a:pathLst>
            </a:custGeom>
            <a:solidFill>
              <a:srgbClr val="FFFFFF">
                <a:alpha val="6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411753" cy="317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67774" y="-33019"/>
            <a:ext cx="1164461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000000"/>
                </a:solidFill>
                <a:latin typeface="Open Sans Bold"/>
              </a:rPr>
              <a:t>Possibilidades de aquisição de imagem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DAGIYn1_e_g</dc:identifier>
  <dcterms:modified xsi:type="dcterms:W3CDTF">2011-08-01T06:04:30Z</dcterms:modified>
  <cp:revision>1</cp:revision>
  <dc:title>Grey Modern Professional Business Project Presentation</dc:title>
</cp:coreProperties>
</file>